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9" r:id="rId2"/>
    <p:sldId id="290" r:id="rId3"/>
    <p:sldId id="293" r:id="rId4"/>
    <p:sldId id="295" r:id="rId5"/>
    <p:sldId id="296" r:id="rId6"/>
    <p:sldId id="298" r:id="rId7"/>
    <p:sldId id="299" r:id="rId8"/>
    <p:sldId id="301" r:id="rId9"/>
    <p:sldId id="300" r:id="rId10"/>
    <p:sldId id="302" r:id="rId11"/>
    <p:sldId id="304" r:id="rId12"/>
    <p:sldId id="303" r:id="rId13"/>
    <p:sldId id="306" r:id="rId14"/>
    <p:sldId id="30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D1EBFF"/>
    <a:srgbClr val="A00054"/>
    <a:srgbClr val="56008C"/>
    <a:srgbClr val="E28C05"/>
    <a:srgbClr val="006B54"/>
    <a:srgbClr val="009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94660"/>
  </p:normalViewPr>
  <p:slideViewPr>
    <p:cSldViewPr>
      <p:cViewPr>
        <p:scale>
          <a:sx n="75" d="100"/>
          <a:sy n="75" d="100"/>
        </p:scale>
        <p:origin x="-1002" y="18"/>
      </p:cViewPr>
      <p:guideLst>
        <p:guide orient="horz" pos="2160"/>
        <p:guide pos="2880"/>
      </p:guideLst>
    </p:cSldViewPr>
  </p:slideViewPr>
  <p:notesTextViewPr>
    <p:cViewPr>
      <p:scale>
        <a:sx n="1" d="1"/>
        <a:sy n="1" d="1"/>
      </p:scale>
      <p:origin x="0" y="0"/>
    </p:cViewPr>
  </p:notesTextViewPr>
  <p:notesViewPr>
    <p:cSldViewPr>
      <p:cViewPr varScale="1">
        <p:scale>
          <a:sx n="89" d="100"/>
          <a:sy n="89" d="100"/>
        </p:scale>
        <p:origin x="-384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7051BC-89A6-4719-A51D-0F0A3F05FE88}" type="datetimeFigureOut">
              <a:rPr lang="en-GB" smtClean="0"/>
              <a:t>16/09/2020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385043-9BFC-47E8-96ED-F3B6D97A30F1}" type="slidenum">
              <a:rPr lang="en-GB" smtClean="0"/>
              <a:t>‹#›</a:t>
            </a:fld>
            <a:endParaRPr lang="en-GB"/>
          </a:p>
        </p:txBody>
      </p:sp>
    </p:spTree>
    <p:extLst>
      <p:ext uri="{BB962C8B-B14F-4D97-AF65-F5344CB8AC3E}">
        <p14:creationId xmlns:p14="http://schemas.microsoft.com/office/powerpoint/2010/main" val="78198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E7721-5802-433B-8033-A841AD874669}" type="datetimeFigureOut">
              <a:rPr lang="en-GB" smtClean="0"/>
              <a:t>16/09/2020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9239E-7A3F-4189-96F1-BA326C3F261B}" type="slidenum">
              <a:rPr lang="en-GB" smtClean="0"/>
              <a:t>‹#›</a:t>
            </a:fld>
            <a:endParaRPr lang="en-GB"/>
          </a:p>
        </p:txBody>
      </p:sp>
    </p:spTree>
    <p:extLst>
      <p:ext uri="{BB962C8B-B14F-4D97-AF65-F5344CB8AC3E}">
        <p14:creationId xmlns:p14="http://schemas.microsoft.com/office/powerpoint/2010/main" val="225102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916832"/>
            <a:ext cx="9144000" cy="4941168"/>
          </a:xfrm>
          <a:prstGeom prst="rect">
            <a:avLst/>
          </a:prstGeom>
          <a:solidFill>
            <a:schemeClr val="tx2"/>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95536" y="2204864"/>
            <a:ext cx="7772400" cy="1584176"/>
          </a:xfrm>
        </p:spPr>
        <p:txBody>
          <a:bodyPr>
            <a:noAutofit/>
          </a:bodyPr>
          <a:lstStyle>
            <a:lvl1pPr>
              <a:defRPr sz="54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395536" y="5589240"/>
            <a:ext cx="7776864" cy="576064"/>
          </a:xfrm>
        </p:spPr>
        <p:txBody>
          <a:bodyPr>
            <a:noAutofit/>
          </a:bodyPr>
          <a:lstStyle>
            <a:lvl1pPr marL="0" indent="0" algn="l">
              <a:buNone/>
              <a:defRPr sz="32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6464" y="260648"/>
            <a:ext cx="2656016" cy="1138765"/>
          </a:xfrm>
          <a:prstGeom prst="rect">
            <a:avLst/>
          </a:prstGeom>
        </p:spPr>
      </p:pic>
    </p:spTree>
    <p:extLst>
      <p:ext uri="{BB962C8B-B14F-4D97-AF65-F5344CB8AC3E}">
        <p14:creationId xmlns:p14="http://schemas.microsoft.com/office/powerpoint/2010/main" val="350627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nal - mental health LM strategy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3" y="6120680"/>
            <a:ext cx="787863" cy="692696"/>
          </a:xfrm>
          <a:prstGeom prst="rect">
            <a:avLst/>
          </a:prstGeom>
        </p:spPr>
      </p:pic>
      <p:sp>
        <p:nvSpPr>
          <p:cNvPr id="8"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1"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2740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nal - Local services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sp>
        <p:nvSpPr>
          <p:cNvPr id="13"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27400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nal - Seven day services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sp>
        <p:nvSpPr>
          <p:cNvPr id="10"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3559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nal - Workforce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0"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27400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nal - Workforce CA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65201" b="12207"/>
          <a:stretch/>
        </p:blipFill>
        <p:spPr>
          <a:xfrm>
            <a:off x="395536" y="6118771"/>
            <a:ext cx="737359" cy="694605"/>
          </a:xfrm>
          <a:prstGeom prst="rect">
            <a:avLst/>
          </a:prstGeom>
        </p:spPr>
      </p:pic>
      <p:sp>
        <p:nvSpPr>
          <p:cNvPr id="8"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0"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92389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ternal presentation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chor="t">
            <a:normAutofit/>
          </a:bodyPr>
          <a:lstStyle>
            <a:lvl1pPr algn="l">
              <a:defRPr sz="2800" b="0">
                <a:solidFill>
                  <a:schemeClr val="tx2"/>
                </a:solidFill>
                <a:latin typeface="Arial" pitchFamily="34" charset="0"/>
                <a:cs typeface="Arial" pitchFamily="34" charset="0"/>
              </a:defRPr>
            </a:lvl1pPr>
          </a:lstStyle>
          <a:p>
            <a:r>
              <a:rPr lang="en-US" smtClean="0"/>
              <a:t>Click to edit Master title style</a:t>
            </a:r>
            <a:endParaRPr lang="en-GB" dirty="0"/>
          </a:p>
        </p:txBody>
      </p:sp>
      <p:sp>
        <p:nvSpPr>
          <p:cNvPr id="16" name="Slide Number Placeholder 15"/>
          <p:cNvSpPr>
            <a:spLocks noGrp="1"/>
          </p:cNvSpPr>
          <p:nvPr>
            <p:ph type="sldNum" sz="quarter" idx="12"/>
          </p:nvPr>
        </p:nvSpPr>
        <p:spPr>
          <a:xfrm>
            <a:off x="2627784" y="6331137"/>
            <a:ext cx="2133600" cy="365125"/>
          </a:xfrm>
        </p:spPr>
        <p:txBody>
          <a:bodyPr/>
          <a:lstStyle/>
          <a:p>
            <a:fld id="{A35ED499-0348-4CEE-B142-08422DCEE97C}" type="slidenum">
              <a:rPr lang="en-GB" smtClean="0"/>
              <a:t>‹#›</a:t>
            </a:fld>
            <a:endParaRPr lang="en-GB" dirty="0"/>
          </a:p>
        </p:txBody>
      </p:sp>
      <p:sp>
        <p:nvSpPr>
          <p:cNvPr id="18" name="Text Placeholder 17"/>
          <p:cNvSpPr>
            <a:spLocks noGrp="1"/>
          </p:cNvSpPr>
          <p:nvPr>
            <p:ph type="body" sz="quarter" idx="13"/>
          </p:nvPr>
        </p:nvSpPr>
        <p:spPr>
          <a:xfrm>
            <a:off x="431800" y="1700213"/>
            <a:ext cx="8243888" cy="4392612"/>
          </a:xfrm>
        </p:spPr>
        <p:txBody>
          <a:bodyPr/>
          <a:lstStyle>
            <a:lvl1pPr marL="342900" indent="-342900">
              <a:buClr>
                <a:schemeClr val="tx2"/>
              </a:buClr>
              <a:buFont typeface="Arial" pitchFamily="34" charset="0"/>
              <a:buChar char="•"/>
              <a:defRPr sz="2400">
                <a:latin typeface="Arial" pitchFamily="34" charset="0"/>
                <a:cs typeface="Arial" pitchFamily="34" charset="0"/>
              </a:defRPr>
            </a:lvl1pPr>
            <a:lvl2pPr marL="971550" indent="-514350">
              <a:buClr>
                <a:schemeClr val="tx2"/>
              </a:buClr>
              <a:buFont typeface="Courier New" pitchFamily="49" charset="0"/>
              <a:buChar char="o"/>
              <a:defRPr sz="1400"/>
            </a:lvl2pPr>
            <a:lvl3pPr marL="1143000" indent="-228600">
              <a:buClr>
                <a:schemeClr val="tx2"/>
              </a:buClr>
              <a:buFont typeface="Wingdings" pitchFamily="2" charset="2"/>
              <a:buChar char="§"/>
              <a:defRPr sz="12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9324375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ernal reporting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395536"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32320480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ternal - LM strategy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3" y="6120680"/>
            <a:ext cx="787863" cy="692696"/>
          </a:xfrm>
          <a:prstGeom prst="rect">
            <a:avLst/>
          </a:prstGeom>
        </p:spPr>
      </p:pic>
      <p:sp>
        <p:nvSpPr>
          <p:cNvPr id="11" name="Title 4"/>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15" name="Slide Number Placeholder 15"/>
          <p:cNvSpPr txBox="1">
            <a:spLocks/>
          </p:cNvSpPr>
          <p:nvPr userDrawn="1"/>
        </p:nvSpPr>
        <p:spPr>
          <a:xfrm>
            <a:off x="2627784" y="63311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ED499-0348-4CEE-B142-08422DCEE97C}" type="slidenum">
              <a:rPr lang="en-GB" smtClean="0"/>
              <a:pPr/>
              <a:t>‹#›</a:t>
            </a:fld>
            <a:endParaRPr lang="en-GB" dirty="0"/>
          </a:p>
        </p:txBody>
      </p:sp>
      <p:sp>
        <p:nvSpPr>
          <p:cNvPr id="16" name="Text Placeholder 17"/>
          <p:cNvSpPr>
            <a:spLocks noGrp="1"/>
          </p:cNvSpPr>
          <p:nvPr>
            <p:ph type="body" sz="quarter" idx="13"/>
          </p:nvPr>
        </p:nvSpPr>
        <p:spPr>
          <a:xfrm>
            <a:off x="431800" y="1700213"/>
            <a:ext cx="8243888" cy="4392612"/>
          </a:xfrm>
        </p:spPr>
        <p:txBody>
          <a:bodyPr/>
          <a:lstStyle>
            <a:lvl1pPr marL="342900" indent="-342900">
              <a:buClr>
                <a:srgbClr val="0072C6"/>
              </a:buClr>
              <a:buFont typeface="Arial" pitchFamily="34" charset="0"/>
              <a:buChar char="•"/>
              <a:defRPr sz="2400">
                <a:latin typeface="Arial" pitchFamily="34" charset="0"/>
                <a:cs typeface="Arial" pitchFamily="34" charset="0"/>
              </a:defRPr>
            </a:lvl1pPr>
            <a:lvl2pPr marL="971550" indent="-514350">
              <a:buClr>
                <a:srgbClr val="0072C6"/>
              </a:buClr>
              <a:buFont typeface="Courier New" pitchFamily="49" charset="0"/>
              <a:buChar char="o"/>
              <a:defRPr sz="1400"/>
            </a:lvl2pPr>
            <a:lvl3pPr marL="1143000" indent="-228600">
              <a:buClr>
                <a:srgbClr val="0072C6"/>
              </a:buClr>
              <a:buFont typeface="Wingdings" pitchFamily="2" charset="2"/>
              <a:buChar char="§"/>
              <a:defRPr sz="12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356336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ternal - CA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395536"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65201" b="12207"/>
          <a:stretch/>
        </p:blipFill>
        <p:spPr>
          <a:xfrm>
            <a:off x="395536" y="6118771"/>
            <a:ext cx="737359" cy="69460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323204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ernal - SaHF strategy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395536"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130929"/>
            <a:ext cx="720080" cy="72707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299577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nal - Acute reconfiguration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093296"/>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395536"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378752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 reporting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04248" y="6592267"/>
            <a:ext cx="2133600"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597352"/>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432468" y="548680"/>
            <a:ext cx="5795716"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sp>
        <p:nvSpPr>
          <p:cNvPr id="12"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338398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nal - mental health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09074" y="1412776"/>
            <a:ext cx="8375998" cy="4608512"/>
          </a:xfrm>
        </p:spPr>
        <p:txBody>
          <a:bodyPr anchor="t" anchorCtr="0">
            <a:normAutofit/>
          </a:bodyPr>
          <a:lstStyle>
            <a:lvl1pPr algn="l">
              <a:defRPr sz="2800">
                <a:latin typeface="Arial" pitchFamily="34" charset="0"/>
                <a:cs typeface="Arial" pitchFamily="34" charset="0"/>
              </a:defRPr>
            </a:lvl1pPr>
          </a:lstStyle>
          <a:p>
            <a:r>
              <a:rPr lang="en-US" smtClean="0"/>
              <a:t>Click to edit Master title style</a:t>
            </a:r>
            <a:endParaRPr lang="en-GB" dirty="0"/>
          </a:p>
        </p:txBody>
      </p:sp>
      <p:sp>
        <p:nvSpPr>
          <p:cNvPr id="11" name="Title 1"/>
          <p:cNvSpPr txBox="1">
            <a:spLocks/>
          </p:cNvSpPr>
          <p:nvPr userDrawn="1"/>
        </p:nvSpPr>
        <p:spPr>
          <a:xfrm>
            <a:off x="432468" y="331120"/>
            <a:ext cx="5795716"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8" name="Slide Number Placeholder 5"/>
          <p:cNvSpPr>
            <a:spLocks noGrp="1"/>
          </p:cNvSpPr>
          <p:nvPr>
            <p:ph type="sldNum" sz="quarter" idx="12"/>
          </p:nvPr>
        </p:nvSpPr>
        <p:spPr>
          <a:xfrm>
            <a:off x="4572000" y="6364708"/>
            <a:ext cx="405408" cy="365125"/>
          </a:xfrm>
        </p:spPr>
        <p:txBody>
          <a:bodyPr/>
          <a:lstStyle/>
          <a:p>
            <a:fld id="{E83DCA9C-FA30-4648-A492-4585E3027D27}"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218604"/>
            <a:ext cx="1343591" cy="576064"/>
          </a:xfrm>
          <a:prstGeom prst="rect">
            <a:avLst/>
          </a:prstGeom>
        </p:spPr>
      </p:pic>
    </p:spTree>
    <p:extLst>
      <p:ext uri="{BB962C8B-B14F-4D97-AF65-F5344CB8AC3E}">
        <p14:creationId xmlns:p14="http://schemas.microsoft.com/office/powerpoint/2010/main" val="93243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ED499-0348-4CEE-B142-08422DCEE97C}" type="slidenum">
              <a:rPr lang="en-GB" smtClean="0"/>
              <a:t>‹#›</a:t>
            </a:fld>
            <a:endParaRPr lang="en-GB"/>
          </a:p>
        </p:txBody>
      </p:sp>
    </p:spTree>
    <p:extLst>
      <p:ext uri="{BB962C8B-B14F-4D97-AF65-F5344CB8AC3E}">
        <p14:creationId xmlns:p14="http://schemas.microsoft.com/office/powerpoint/2010/main" val="170160111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2" r:id="rId3"/>
    <p:sldLayoutId id="2147483669" r:id="rId4"/>
    <p:sldLayoutId id="2147483671" r:id="rId5"/>
    <p:sldLayoutId id="2147483670" r:id="rId6"/>
    <p:sldLayoutId id="2147483673" r:id="rId7"/>
    <p:sldLayoutId id="2147483668" r:id="rId8"/>
    <p:sldLayoutId id="2147483662" r:id="rId9"/>
    <p:sldLayoutId id="2147483663" r:id="rId10"/>
    <p:sldLayoutId id="2147483664" r:id="rId11"/>
    <p:sldLayoutId id="2147483667" r:id="rId12"/>
    <p:sldLayoutId id="2147483665" r:id="rId13"/>
    <p:sldLayoutId id="2147483666"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wlondonccgs.nhs.uk/" TargetMode="External"/><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hyperlink" Target="http://www.boots.com/online/pharmacy-services/winter-flu-jab-services/" TargetMode="External"/><Relationship Id="rId5" Type="http://schemas.openxmlformats.org/officeDocument/2006/relationships/hyperlink" Target="https://myvaccinations.co.uk/" TargetMode="External"/><Relationship Id="rId4" Type="http://schemas.openxmlformats.org/officeDocument/2006/relationships/hyperlink" Target="https://www.nhs.uk/conditions/fl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09074" y="1412776"/>
            <a:ext cx="8375998" cy="460851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dirty="0">
              <a:latin typeface="Arial" pitchFamily="34" charset="0"/>
              <a:cs typeface="Arial" pitchFamily="34" charset="0"/>
            </a:endParaRPr>
          </a:p>
        </p:txBody>
      </p:sp>
      <p:sp>
        <p:nvSpPr>
          <p:cNvPr id="5" name="Title 1"/>
          <p:cNvSpPr txBox="1">
            <a:spLocks/>
          </p:cNvSpPr>
          <p:nvPr/>
        </p:nvSpPr>
        <p:spPr>
          <a:xfrm>
            <a:off x="1835696" y="1970932"/>
            <a:ext cx="5832648"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sz="3200" dirty="0"/>
              <a:t> </a:t>
            </a:r>
          </a:p>
          <a:p>
            <a:r>
              <a:rPr lang="en-GB" sz="6600" dirty="0" smtClean="0">
                <a:solidFill>
                  <a:schemeClr val="bg1"/>
                </a:solidFill>
              </a:rPr>
              <a:t>‘Just’ the flu...?</a:t>
            </a:r>
            <a:endParaRPr lang="en-GB" sz="6600" dirty="0">
              <a:solidFill>
                <a:schemeClr val="bg1"/>
              </a:solidFill>
            </a:endParaRPr>
          </a:p>
        </p:txBody>
      </p:sp>
      <p:sp>
        <p:nvSpPr>
          <p:cNvPr id="2" name="Slide Number Placeholder 1"/>
          <p:cNvSpPr>
            <a:spLocks noGrp="1"/>
          </p:cNvSpPr>
          <p:nvPr>
            <p:ph type="sldNum" sz="quarter" idx="12"/>
          </p:nvPr>
        </p:nvSpPr>
        <p:spPr>
          <a:xfrm>
            <a:off x="4540448" y="6309320"/>
            <a:ext cx="405408" cy="365125"/>
          </a:xfrm>
        </p:spPr>
        <p:txBody>
          <a:bodyPr/>
          <a:lstStyle/>
          <a:p>
            <a:fld id="{E83DCA9C-FA30-4648-A492-4585E3027D27}" type="slidenum">
              <a:rPr lang="en-GB" smtClean="0"/>
              <a:t>1</a:t>
            </a:fld>
            <a:endParaRPr lang="en-GB" dirty="0"/>
          </a:p>
        </p:txBody>
      </p:sp>
    </p:spTree>
    <p:extLst>
      <p:ext uri="{BB962C8B-B14F-4D97-AF65-F5344CB8AC3E}">
        <p14:creationId xmlns:p14="http://schemas.microsoft.com/office/powerpoint/2010/main" val="2836093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10</a:t>
            </a:fld>
            <a:endParaRPr lang="en-GB" dirty="0"/>
          </a:p>
        </p:txBody>
      </p:sp>
      <p:sp>
        <p:nvSpPr>
          <p:cNvPr id="7" name="Title 2"/>
          <p:cNvSpPr>
            <a:spLocks noGrp="1"/>
          </p:cNvSpPr>
          <p:nvPr>
            <p:ph type="ctrTitle"/>
          </p:nvPr>
        </p:nvSpPr>
        <p:spPr>
          <a:xfrm>
            <a:off x="323528" y="260648"/>
            <a:ext cx="6264696" cy="5472608"/>
          </a:xfrm>
        </p:spPr>
        <p:txBody>
          <a:bodyPr>
            <a:normAutofit fontScale="90000"/>
          </a:bodyPr>
          <a:lstStyle/>
          <a:p>
            <a:r>
              <a:rPr lang="en-GB" dirty="0" smtClean="0">
                <a:solidFill>
                  <a:srgbClr val="0072C6"/>
                </a:solidFill>
              </a:rPr>
              <a:t>Where will I have the jab?</a:t>
            </a:r>
            <a:br>
              <a:rPr lang="en-GB" dirty="0" smtClean="0">
                <a:solidFill>
                  <a:srgbClr val="0072C6"/>
                </a:solidFill>
              </a:rPr>
            </a:br>
            <a:r>
              <a:rPr lang="en-GB" sz="2400" dirty="0" smtClean="0"/>
              <a:t>Your GP practice, health centre or pharmacy, details will be in your invite. </a:t>
            </a:r>
            <a:br>
              <a:rPr lang="en-GB" sz="2400" dirty="0" smtClean="0"/>
            </a:br>
            <a:r>
              <a:rPr lang="en-GB" sz="2400" dirty="0" smtClean="0"/>
              <a:t/>
            </a:r>
            <a:br>
              <a:rPr lang="en-GB" sz="2400" dirty="0" smtClean="0"/>
            </a:br>
            <a:r>
              <a:rPr lang="en-GB" dirty="0" smtClean="0">
                <a:solidFill>
                  <a:srgbClr val="0072C6"/>
                </a:solidFill>
              </a:rPr>
              <a:t>Is </a:t>
            </a:r>
            <a:r>
              <a:rPr lang="en-GB" dirty="0">
                <a:solidFill>
                  <a:srgbClr val="0072C6"/>
                </a:solidFill>
              </a:rPr>
              <a:t>the flu vaccination safe?</a:t>
            </a:r>
            <a:br>
              <a:rPr lang="en-GB" dirty="0">
                <a:solidFill>
                  <a:srgbClr val="0072C6"/>
                </a:solidFill>
              </a:rPr>
            </a:br>
            <a:r>
              <a:rPr lang="en-GB" sz="2400" dirty="0"/>
              <a:t>Flu vaccine is the best protection we have </a:t>
            </a:r>
            <a:r>
              <a:rPr lang="en-GB" sz="2400" dirty="0" smtClean="0"/>
              <a:t/>
            </a:r>
            <a:br>
              <a:rPr lang="en-GB" sz="2400" dirty="0" smtClean="0"/>
            </a:br>
            <a:r>
              <a:rPr lang="en-GB" sz="2400" dirty="0" smtClean="0"/>
              <a:t>against this virus and studies </a:t>
            </a:r>
            <a:r>
              <a:rPr lang="en-GB" sz="2400" dirty="0"/>
              <a:t>have </a:t>
            </a:r>
            <a:r>
              <a:rPr lang="en-GB" sz="2400" dirty="0" smtClean="0"/>
              <a:t/>
            </a:r>
            <a:br>
              <a:rPr lang="en-GB" sz="2400" dirty="0" smtClean="0"/>
            </a:br>
            <a:r>
              <a:rPr lang="en-GB" sz="2400" dirty="0" smtClean="0"/>
              <a:t>shown </a:t>
            </a:r>
            <a:r>
              <a:rPr lang="en-GB" sz="2400" dirty="0"/>
              <a:t>that </a:t>
            </a:r>
            <a:r>
              <a:rPr lang="en-GB" sz="2400" dirty="0" smtClean="0"/>
              <a:t>it does </a:t>
            </a:r>
            <a:r>
              <a:rPr lang="en-GB" sz="2400" dirty="0"/>
              <a:t>help </a:t>
            </a:r>
            <a:r>
              <a:rPr lang="en-GB" sz="2400" dirty="0" smtClean="0"/>
              <a:t>to prevent flu.</a:t>
            </a:r>
            <a:br>
              <a:rPr lang="en-GB" sz="2400" dirty="0" smtClean="0"/>
            </a:br>
            <a:r>
              <a:rPr lang="en-GB" sz="2400" dirty="0"/>
              <a:t/>
            </a:r>
            <a:br>
              <a:rPr lang="en-GB" sz="2400" dirty="0"/>
            </a:br>
            <a:r>
              <a:rPr lang="en-GB" dirty="0" smtClean="0">
                <a:solidFill>
                  <a:srgbClr val="0072C6"/>
                </a:solidFill>
              </a:rPr>
              <a:t>Are there side effects? </a:t>
            </a:r>
            <a:br>
              <a:rPr lang="en-GB" dirty="0" smtClean="0">
                <a:solidFill>
                  <a:srgbClr val="0072C6"/>
                </a:solidFill>
              </a:rPr>
            </a:br>
            <a:r>
              <a:rPr lang="en-GB" sz="2400" dirty="0" smtClean="0"/>
              <a:t>Possibly a mild temperature, sore arm </a:t>
            </a:r>
            <a:br>
              <a:rPr lang="en-GB" sz="2400" dirty="0" smtClean="0"/>
            </a:br>
            <a:r>
              <a:rPr lang="en-GB" sz="2400" dirty="0" smtClean="0"/>
              <a:t>or </a:t>
            </a:r>
            <a:r>
              <a:rPr lang="en-GB" sz="2400" dirty="0"/>
              <a:t>slight muscle aches for a day or so</a:t>
            </a:r>
            <a:r>
              <a:rPr lang="en-GB" sz="2400" dirty="0" smtClean="0"/>
              <a:t>. </a:t>
            </a:r>
            <a:r>
              <a:rPr lang="en-GB" sz="2400" dirty="0"/>
              <a:t>This is entirely normal. </a:t>
            </a:r>
            <a:r>
              <a:rPr lang="en-GB" sz="2400" dirty="0" smtClean="0"/>
              <a:t>Serious </a:t>
            </a:r>
            <a:r>
              <a:rPr lang="en-GB" sz="2400" dirty="0"/>
              <a:t>allergic </a:t>
            </a:r>
            <a:r>
              <a:rPr lang="en-GB" sz="2400" dirty="0" smtClean="0"/>
              <a:t>reactions are rare. </a:t>
            </a:r>
            <a:r>
              <a:rPr lang="en-GB" sz="2400" dirty="0"/>
              <a:t/>
            </a:r>
            <a:br>
              <a:rPr lang="en-GB" sz="2400" dirty="0"/>
            </a:br>
            <a:r>
              <a:rPr lang="en-GB" sz="2400" dirty="0"/>
              <a:t> </a:t>
            </a:r>
            <a:br>
              <a:rPr lang="en-GB" sz="2400" dirty="0"/>
            </a:br>
            <a:r>
              <a:rPr lang="en-GB" sz="2400" dirty="0" smtClean="0"/>
              <a:t>	</a:t>
            </a:r>
            <a:endParaRPr lang="en-GB" sz="2700" dirty="0">
              <a:solidFill>
                <a:srgbClr val="0072C6"/>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852936"/>
            <a:ext cx="2328900" cy="194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12" y="4365104"/>
            <a:ext cx="1695252" cy="170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594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11</a:t>
            </a:fld>
            <a:endParaRPr lang="en-GB" dirty="0"/>
          </a:p>
        </p:txBody>
      </p:sp>
      <p:sp>
        <p:nvSpPr>
          <p:cNvPr id="7" name="Title 2"/>
          <p:cNvSpPr>
            <a:spLocks noGrp="1"/>
          </p:cNvSpPr>
          <p:nvPr>
            <p:ph type="ctrTitle"/>
          </p:nvPr>
        </p:nvSpPr>
        <p:spPr>
          <a:xfrm>
            <a:off x="323528" y="116632"/>
            <a:ext cx="6264696" cy="5976664"/>
          </a:xfrm>
        </p:spPr>
        <p:txBody>
          <a:bodyPr>
            <a:normAutofit fontScale="90000"/>
          </a:bodyPr>
          <a:lstStyle/>
          <a:p>
            <a:r>
              <a:rPr lang="en-GB" dirty="0" smtClean="0">
                <a:solidFill>
                  <a:srgbClr val="0072C6"/>
                </a:solidFill>
              </a:rPr>
              <a:t>Is gelatine </a:t>
            </a:r>
            <a:r>
              <a:rPr lang="en-GB" dirty="0">
                <a:solidFill>
                  <a:srgbClr val="0072C6"/>
                </a:solidFill>
              </a:rPr>
              <a:t>used in </a:t>
            </a:r>
            <a:r>
              <a:rPr lang="en-GB" dirty="0" smtClean="0">
                <a:solidFill>
                  <a:srgbClr val="0072C6"/>
                </a:solidFill>
              </a:rPr>
              <a:t>the flu </a:t>
            </a:r>
            <a:r>
              <a:rPr lang="en-GB" dirty="0" err="1" smtClean="0">
                <a:solidFill>
                  <a:srgbClr val="0072C6"/>
                </a:solidFill>
              </a:rPr>
              <a:t>vacine</a:t>
            </a:r>
            <a:r>
              <a:rPr lang="en-GB" dirty="0" smtClean="0">
                <a:solidFill>
                  <a:srgbClr val="0072C6"/>
                </a:solidFill>
              </a:rPr>
              <a:t>? </a:t>
            </a:r>
            <a:br>
              <a:rPr lang="en-GB" dirty="0" smtClean="0">
                <a:solidFill>
                  <a:srgbClr val="0072C6"/>
                </a:solidFill>
              </a:rPr>
            </a:br>
            <a:r>
              <a:rPr lang="en-GB" sz="2400" dirty="0" smtClean="0"/>
              <a:t>The </a:t>
            </a:r>
            <a:r>
              <a:rPr lang="en-GB" sz="2400" dirty="0"/>
              <a:t>nasal spray vaccine that protects children against </a:t>
            </a:r>
            <a:r>
              <a:rPr lang="en-GB" sz="2400" dirty="0" smtClean="0"/>
              <a:t>flu contains porcine </a:t>
            </a:r>
            <a:r>
              <a:rPr lang="en-GB" sz="2400" dirty="0" err="1" smtClean="0"/>
              <a:t>gelatin</a:t>
            </a:r>
            <a:r>
              <a:rPr lang="en-GB" sz="2400" dirty="0" smtClean="0"/>
              <a:t>. This is offered </a:t>
            </a:r>
            <a:r>
              <a:rPr lang="en-GB" sz="2400" dirty="0"/>
              <a:t>to children as it is more effective than the injected vaccine. </a:t>
            </a:r>
            <a:r>
              <a:rPr lang="en-GB" sz="2400" dirty="0" smtClean="0"/>
              <a:t/>
            </a:r>
            <a:br>
              <a:rPr lang="en-GB" sz="2400" dirty="0" smtClean="0"/>
            </a:br>
            <a:r>
              <a:rPr lang="en-GB" sz="2400" dirty="0" smtClean="0"/>
              <a:t/>
            </a:r>
            <a:br>
              <a:rPr lang="en-GB" sz="2400" dirty="0" smtClean="0"/>
            </a:br>
            <a:r>
              <a:rPr lang="en-GB" dirty="0" smtClean="0">
                <a:solidFill>
                  <a:srgbClr val="0072C6"/>
                </a:solidFill>
              </a:rPr>
              <a:t>Why?</a:t>
            </a:r>
            <a:br>
              <a:rPr lang="en-GB" dirty="0" smtClean="0">
                <a:solidFill>
                  <a:srgbClr val="0072C6"/>
                </a:solidFill>
              </a:rPr>
            </a:br>
            <a:r>
              <a:rPr lang="en-GB" sz="2400" dirty="0"/>
              <a:t>Porcine gelatine is used in vaccines as a stabiliser – to ensure that the vaccine </a:t>
            </a:r>
            <a:r>
              <a:rPr lang="en-GB" sz="2400" dirty="0" smtClean="0"/>
              <a:t>is safe when it is stored. Unlike </a:t>
            </a:r>
            <a:r>
              <a:rPr lang="en-GB" sz="2400" dirty="0"/>
              <a:t>the gelatine used in foods, the product used in vaccines is </a:t>
            </a:r>
            <a:r>
              <a:rPr lang="en-GB" sz="2400" dirty="0" smtClean="0"/>
              <a:t>purified </a:t>
            </a:r>
            <a:r>
              <a:rPr lang="en-GB" sz="2400" dirty="0"/>
              <a:t>and broken down into </a:t>
            </a:r>
            <a:r>
              <a:rPr lang="en-GB" sz="2400" dirty="0" smtClean="0"/>
              <a:t>very </a:t>
            </a:r>
            <a:r>
              <a:rPr lang="en-GB" sz="2400" dirty="0"/>
              <a:t>small </a:t>
            </a:r>
            <a:r>
              <a:rPr lang="en-GB" sz="2400" dirty="0" smtClean="0"/>
              <a:t>molecules. </a:t>
            </a:r>
            <a:br>
              <a:rPr lang="en-GB" sz="2400" dirty="0" smtClean="0"/>
            </a:br>
            <a:r>
              <a:rPr lang="en-GB" sz="2400" dirty="0"/>
              <a:t/>
            </a:r>
            <a:br>
              <a:rPr lang="en-GB" sz="2400" dirty="0"/>
            </a:br>
            <a:r>
              <a:rPr lang="en-GB" dirty="0">
                <a:solidFill>
                  <a:srgbClr val="0072C6"/>
                </a:solidFill>
              </a:rPr>
              <a:t>Is there an alternative</a:t>
            </a:r>
            <a:r>
              <a:rPr lang="en-GB" dirty="0" smtClean="0">
                <a:solidFill>
                  <a:srgbClr val="0072C6"/>
                </a:solidFill>
              </a:rPr>
              <a:t>?</a:t>
            </a:r>
            <a:br>
              <a:rPr lang="en-GB" dirty="0" smtClean="0">
                <a:solidFill>
                  <a:srgbClr val="0072C6"/>
                </a:solidFill>
              </a:rPr>
            </a:br>
            <a:r>
              <a:rPr lang="en-GB" sz="2400" dirty="0"/>
              <a:t>I</a:t>
            </a:r>
            <a:r>
              <a:rPr lang="en-GB" sz="2400" dirty="0" smtClean="0"/>
              <a:t>f </a:t>
            </a:r>
            <a:r>
              <a:rPr lang="en-GB" sz="2400" dirty="0"/>
              <a:t>your child is at high risk </a:t>
            </a:r>
            <a:r>
              <a:rPr lang="en-GB" sz="2400" dirty="0" smtClean="0"/>
              <a:t>and </a:t>
            </a:r>
            <a:r>
              <a:rPr lang="en-GB" sz="2400" dirty="0"/>
              <a:t>can’t have the </a:t>
            </a:r>
            <a:r>
              <a:rPr lang="en-GB" sz="2400" dirty="0" smtClean="0"/>
              <a:t>nasal </a:t>
            </a:r>
            <a:r>
              <a:rPr lang="en-GB" sz="2400" dirty="0"/>
              <a:t>vaccine they should have the </a:t>
            </a:r>
            <a:r>
              <a:rPr lang="en-GB" sz="2400" dirty="0" smtClean="0"/>
              <a:t>injection.</a:t>
            </a:r>
            <a:r>
              <a:rPr lang="en-GB" sz="2400" dirty="0"/>
              <a:t/>
            </a:r>
            <a:br>
              <a:rPr lang="en-GB" sz="2400" dirty="0"/>
            </a:br>
            <a:r>
              <a:rPr lang="en-GB" sz="2400" dirty="0" smtClean="0"/>
              <a:t>	</a:t>
            </a:r>
            <a:endParaRPr lang="en-GB" sz="2700" dirty="0">
              <a:solidFill>
                <a:srgbClr val="0072C6"/>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983" y="4005064"/>
            <a:ext cx="22574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126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12</a:t>
            </a:fld>
            <a:endParaRPr lang="en-GB" dirty="0"/>
          </a:p>
        </p:txBody>
      </p:sp>
      <p:sp>
        <p:nvSpPr>
          <p:cNvPr id="3" name="Title 2"/>
          <p:cNvSpPr>
            <a:spLocks noGrp="1"/>
          </p:cNvSpPr>
          <p:nvPr>
            <p:ph type="ctrTitle"/>
          </p:nvPr>
        </p:nvSpPr>
        <p:spPr>
          <a:xfrm>
            <a:off x="395536" y="332656"/>
            <a:ext cx="8375998" cy="5544616"/>
          </a:xfrm>
        </p:spPr>
        <p:txBody>
          <a:bodyPr>
            <a:normAutofit/>
          </a:bodyPr>
          <a:lstStyle/>
          <a:p>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smtClean="0">
                <a:solidFill>
                  <a:srgbClr val="0072C6"/>
                </a:solidFill>
              </a:rPr>
              <a:t/>
            </a:r>
            <a:br>
              <a:rPr lang="en-GB" dirty="0" smtClean="0">
                <a:solidFill>
                  <a:srgbClr val="0072C6"/>
                </a:solidFill>
              </a:rPr>
            </a:br>
            <a:endParaRPr lang="en-GB" dirty="0">
              <a:solidFill>
                <a:srgbClr val="0072C6"/>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48" y="240959"/>
            <a:ext cx="4229200" cy="221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602" y="2636912"/>
            <a:ext cx="4345472" cy="236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214" y="223985"/>
            <a:ext cx="4300915" cy="224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1308" y="2637036"/>
            <a:ext cx="4530080" cy="236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4948" y="5229200"/>
            <a:ext cx="8814532" cy="523220"/>
          </a:xfrm>
          <a:prstGeom prst="rect">
            <a:avLst/>
          </a:prstGeom>
          <a:noFill/>
        </p:spPr>
        <p:txBody>
          <a:bodyPr wrap="square" rtlCol="0">
            <a:spAutoFit/>
          </a:bodyPr>
          <a:lstStyle/>
          <a:p>
            <a:pPr algn="ctr"/>
            <a:r>
              <a:rPr lang="en-GB" sz="2800" dirty="0" smtClean="0">
                <a:solidFill>
                  <a:srgbClr val="0072C6"/>
                </a:solidFill>
              </a:rPr>
              <a:t>***Look out for our campaign across NW London***</a:t>
            </a:r>
            <a:endParaRPr lang="en-GB" sz="2800" dirty="0">
              <a:solidFill>
                <a:srgbClr val="0072C6"/>
              </a:solidFill>
            </a:endParaRPr>
          </a:p>
        </p:txBody>
      </p:sp>
    </p:spTree>
    <p:extLst>
      <p:ext uri="{BB962C8B-B14F-4D97-AF65-F5344CB8AC3E}">
        <p14:creationId xmlns:p14="http://schemas.microsoft.com/office/powerpoint/2010/main" val="2097952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09074" y="1412776"/>
            <a:ext cx="8375998" cy="460851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dirty="0">
              <a:latin typeface="Arial" pitchFamily="34" charset="0"/>
              <a:cs typeface="Arial" pitchFamily="34" charset="0"/>
            </a:endParaRPr>
          </a:p>
        </p:txBody>
      </p:sp>
      <p:sp>
        <p:nvSpPr>
          <p:cNvPr id="5" name="Title 1"/>
          <p:cNvSpPr txBox="1">
            <a:spLocks/>
          </p:cNvSpPr>
          <p:nvPr/>
        </p:nvSpPr>
        <p:spPr>
          <a:xfrm>
            <a:off x="1979712" y="1348980"/>
            <a:ext cx="5832648"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sz="3200" dirty="0"/>
              <a:t> </a:t>
            </a:r>
          </a:p>
          <a:p>
            <a:r>
              <a:rPr lang="en-GB" sz="4800" b="1" dirty="0">
                <a:solidFill>
                  <a:schemeClr val="bg1"/>
                </a:solidFill>
              </a:rPr>
              <a:t>H</a:t>
            </a:r>
            <a:r>
              <a:rPr lang="en-GB" sz="4800" b="1" dirty="0" smtClean="0">
                <a:solidFill>
                  <a:schemeClr val="bg1"/>
                </a:solidFill>
              </a:rPr>
              <a:t>ave you had your jab? Tell others also at risk…</a:t>
            </a:r>
            <a:endParaRPr lang="en-GB" sz="4800" b="1" dirty="0">
              <a:solidFill>
                <a:schemeClr val="bg1"/>
              </a:solidFill>
            </a:endParaRPr>
          </a:p>
        </p:txBody>
      </p:sp>
      <p:sp>
        <p:nvSpPr>
          <p:cNvPr id="2" name="Slide Number Placeholder 1"/>
          <p:cNvSpPr>
            <a:spLocks noGrp="1"/>
          </p:cNvSpPr>
          <p:nvPr>
            <p:ph type="sldNum" sz="quarter" idx="12"/>
          </p:nvPr>
        </p:nvSpPr>
        <p:spPr>
          <a:xfrm>
            <a:off x="4540448" y="6309320"/>
            <a:ext cx="405408" cy="365125"/>
          </a:xfrm>
        </p:spPr>
        <p:txBody>
          <a:bodyPr/>
          <a:lstStyle/>
          <a:p>
            <a:fld id="{E83DCA9C-FA30-4648-A492-4585E3027D27}" type="slidenum">
              <a:rPr lang="en-GB" smtClean="0"/>
              <a:t>13</a:t>
            </a:fld>
            <a:endParaRPr lang="en-GB" dirty="0"/>
          </a:p>
        </p:txBody>
      </p:sp>
    </p:spTree>
    <p:extLst>
      <p:ext uri="{BB962C8B-B14F-4D97-AF65-F5344CB8AC3E}">
        <p14:creationId xmlns:p14="http://schemas.microsoft.com/office/powerpoint/2010/main" val="2170293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14</a:t>
            </a:fld>
            <a:endParaRPr lang="en-GB" dirty="0"/>
          </a:p>
        </p:txBody>
      </p:sp>
      <p:sp>
        <p:nvSpPr>
          <p:cNvPr id="3" name="Title 2"/>
          <p:cNvSpPr>
            <a:spLocks noGrp="1"/>
          </p:cNvSpPr>
          <p:nvPr>
            <p:ph type="ctrTitle"/>
          </p:nvPr>
        </p:nvSpPr>
        <p:spPr>
          <a:xfrm>
            <a:off x="395536" y="332656"/>
            <a:ext cx="8375998" cy="2952328"/>
          </a:xfrm>
        </p:spPr>
        <p:txBody>
          <a:bodyPr>
            <a:normAutofit fontScale="90000"/>
          </a:bodyPr>
          <a:lstStyle/>
          <a:p>
            <a:pPr algn="ctr"/>
            <a:r>
              <a:rPr lang="en-GB" sz="3100" dirty="0" smtClean="0"/>
              <a:t>Need more information?</a:t>
            </a:r>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smtClean="0">
                <a:solidFill>
                  <a:srgbClr val="0072C6"/>
                </a:solidFill>
              </a:rPr>
              <a:t/>
            </a:r>
            <a:br>
              <a:rPr lang="en-GB" dirty="0" smtClean="0">
                <a:solidFill>
                  <a:srgbClr val="0072C6"/>
                </a:solidFill>
              </a:rPr>
            </a:br>
            <a:r>
              <a:rPr lang="en-GB" dirty="0">
                <a:solidFill>
                  <a:srgbClr val="0072C6"/>
                </a:solidFill>
              </a:rPr>
              <a:t/>
            </a:r>
            <a:br>
              <a:rPr lang="en-GB" dirty="0">
                <a:solidFill>
                  <a:srgbClr val="0072C6"/>
                </a:solidFill>
              </a:rPr>
            </a:br>
            <a:r>
              <a:rPr lang="en-GB" dirty="0">
                <a:solidFill>
                  <a:srgbClr val="0072C6"/>
                </a:solidFill>
              </a:rPr>
              <a:t/>
            </a:r>
            <a:br>
              <a:rPr lang="en-GB" dirty="0">
                <a:solidFill>
                  <a:srgbClr val="0072C6"/>
                </a:solidFill>
              </a:rPr>
            </a:br>
            <a:r>
              <a:rPr lang="en-GB" dirty="0">
                <a:solidFill>
                  <a:srgbClr val="0072C6"/>
                </a:solidFill>
              </a:rPr>
              <a:t/>
            </a:r>
            <a:br>
              <a:rPr lang="en-GB" dirty="0">
                <a:solidFill>
                  <a:srgbClr val="0072C6"/>
                </a:solidFill>
              </a:rPr>
            </a:br>
            <a:endParaRPr lang="en-GB" dirty="0">
              <a:solidFill>
                <a:srgbClr val="0072C6"/>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878205"/>
            <a:ext cx="1933080" cy="165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3501008"/>
            <a:ext cx="8640960" cy="2462213"/>
          </a:xfrm>
          <a:prstGeom prst="rect">
            <a:avLst/>
          </a:prstGeom>
          <a:noFill/>
        </p:spPr>
        <p:txBody>
          <a:bodyPr wrap="square" rtlCol="0">
            <a:spAutoFit/>
          </a:bodyPr>
          <a:lstStyle/>
          <a:p>
            <a:pPr marL="800100" lvl="1" indent="-342900">
              <a:buClr>
                <a:schemeClr val="tx2"/>
              </a:buClr>
              <a:buFont typeface="Arial" panose="020B0604020202020204" pitchFamily="34" charset="0"/>
              <a:buChar char="•"/>
            </a:pPr>
            <a:r>
              <a:rPr lang="en-GB" sz="2200" u="sng" dirty="0" smtClean="0">
                <a:solidFill>
                  <a:schemeClr val="accent1"/>
                </a:solidFill>
              </a:rPr>
              <a:t>Download campaig</a:t>
            </a:r>
            <a:r>
              <a:rPr lang="en-GB" sz="2200" u="sng" dirty="0" smtClean="0">
                <a:solidFill>
                  <a:schemeClr val="accent1"/>
                </a:solidFill>
              </a:rPr>
              <a:t>n r</a:t>
            </a:r>
            <a:r>
              <a:rPr lang="en-GB" sz="2200" u="sng" dirty="0" smtClean="0">
                <a:solidFill>
                  <a:schemeClr val="accent1"/>
                </a:solidFill>
              </a:rPr>
              <a:t>esources </a:t>
            </a:r>
            <a:r>
              <a:rPr lang="en-GB" sz="2200" dirty="0" smtClean="0"/>
              <a:t>and </a:t>
            </a:r>
            <a:r>
              <a:rPr lang="en-GB" sz="2200" u="sng" dirty="0">
                <a:solidFill>
                  <a:schemeClr val="accent1"/>
                </a:solidFill>
              </a:rPr>
              <a:t>translations in </a:t>
            </a:r>
            <a:r>
              <a:rPr lang="en-GB" sz="2200" u="sng" dirty="0" smtClean="0">
                <a:solidFill>
                  <a:schemeClr val="accent1"/>
                </a:solidFill>
              </a:rPr>
              <a:t>13 other </a:t>
            </a:r>
            <a:r>
              <a:rPr lang="en-GB" sz="2200" u="sng" dirty="0" smtClean="0">
                <a:solidFill>
                  <a:schemeClr val="accent1"/>
                </a:solidFill>
              </a:rPr>
              <a:t>languages</a:t>
            </a:r>
            <a:r>
              <a:rPr lang="en-GB" sz="2200" dirty="0"/>
              <a:t> </a:t>
            </a:r>
            <a:r>
              <a:rPr lang="en-GB" sz="2200" dirty="0" smtClean="0"/>
              <a:t>visit </a:t>
            </a:r>
            <a:r>
              <a:rPr lang="en-GB" sz="2200" u="sng" dirty="0">
                <a:hlinkClick r:id="rId3"/>
              </a:rPr>
              <a:t>nwlondonccgs.nhs.uk</a:t>
            </a:r>
            <a:r>
              <a:rPr lang="en-GB" sz="2200" u="sng" dirty="0"/>
              <a:t> </a:t>
            </a:r>
            <a:endParaRPr lang="en-GB" sz="2200" u="sng" dirty="0" smtClean="0"/>
          </a:p>
          <a:p>
            <a:pPr marL="800100" lvl="1" indent="-342900">
              <a:buClr>
                <a:schemeClr val="tx2"/>
              </a:buClr>
              <a:buFont typeface="Arial" panose="020B0604020202020204" pitchFamily="34" charset="0"/>
              <a:buChar char="•"/>
            </a:pPr>
            <a:r>
              <a:rPr lang="en-GB" sz="2200" dirty="0" smtClean="0"/>
              <a:t>Information </a:t>
            </a:r>
            <a:r>
              <a:rPr lang="en-GB" sz="2200" dirty="0"/>
              <a:t>on the </a:t>
            </a:r>
            <a:r>
              <a:rPr lang="en-GB" sz="2200" dirty="0" smtClean="0"/>
              <a:t>vaccine </a:t>
            </a:r>
            <a:r>
              <a:rPr lang="en-GB" sz="2200" dirty="0" smtClean="0"/>
              <a:t>visit </a:t>
            </a:r>
            <a:r>
              <a:rPr lang="en-GB" sz="2200" dirty="0" smtClean="0">
                <a:hlinkClick r:id="rId4"/>
              </a:rPr>
              <a:t>nhs.uk/conditions/flu</a:t>
            </a:r>
            <a:r>
              <a:rPr lang="en-GB" sz="2200" dirty="0" smtClean="0"/>
              <a:t> </a:t>
            </a:r>
            <a:endParaRPr lang="en-GB" sz="2200" dirty="0" smtClean="0"/>
          </a:p>
          <a:p>
            <a:pPr marL="800100" lvl="1" indent="-342900">
              <a:buClr>
                <a:schemeClr val="tx2"/>
              </a:buClr>
              <a:buFont typeface="Arial" panose="020B0604020202020204" pitchFamily="34" charset="0"/>
              <a:buChar char="•"/>
            </a:pPr>
            <a:r>
              <a:rPr lang="en-GB" sz="2200" dirty="0" smtClean="0"/>
              <a:t>Find out if your local pharmacy is offering the jab visit </a:t>
            </a:r>
            <a:r>
              <a:rPr lang="en-GB" sz="2200" u="sng" dirty="0" smtClean="0">
                <a:hlinkClick r:id="rId5"/>
              </a:rPr>
              <a:t>https</a:t>
            </a:r>
            <a:r>
              <a:rPr lang="en-GB" sz="2200" u="sng" dirty="0">
                <a:hlinkClick r:id="rId5"/>
              </a:rPr>
              <a:t>://</a:t>
            </a:r>
            <a:r>
              <a:rPr lang="en-GB" sz="2200" u="sng" dirty="0" smtClean="0">
                <a:hlinkClick r:id="rId5"/>
              </a:rPr>
              <a:t>myvaccinations.co.uk/</a:t>
            </a:r>
            <a:r>
              <a:rPr lang="en-GB" sz="2200" dirty="0" smtClean="0"/>
              <a:t> or for Boots pharmacies </a:t>
            </a:r>
            <a:r>
              <a:rPr lang="en-GB" sz="2200" u="sng" dirty="0" smtClean="0">
                <a:hlinkClick r:id="rId6"/>
              </a:rPr>
              <a:t>www.boots.com/online/pharmacy-services/</a:t>
            </a:r>
            <a:r>
              <a:rPr lang="en-GB" sz="2200" dirty="0"/>
              <a:t/>
            </a:r>
            <a:br>
              <a:rPr lang="en-GB" sz="2200" dirty="0"/>
            </a:br>
            <a:r>
              <a:rPr lang="en-GB" sz="2200" dirty="0" smtClean="0"/>
              <a:t> </a:t>
            </a:r>
            <a:endParaRPr lang="en-GB" sz="2200" dirty="0"/>
          </a:p>
        </p:txBody>
      </p:sp>
    </p:spTree>
    <p:extLst>
      <p:ext uri="{BB962C8B-B14F-4D97-AF65-F5344CB8AC3E}">
        <p14:creationId xmlns:p14="http://schemas.microsoft.com/office/powerpoint/2010/main" val="776207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2</a:t>
            </a:fld>
            <a:endParaRPr lang="en-GB" dirty="0"/>
          </a:p>
        </p:txBody>
      </p:sp>
      <p:sp>
        <p:nvSpPr>
          <p:cNvPr id="6" name="Title 1"/>
          <p:cNvSpPr txBox="1">
            <a:spLocks/>
          </p:cNvSpPr>
          <p:nvPr/>
        </p:nvSpPr>
        <p:spPr>
          <a:xfrm>
            <a:off x="352226" y="1631094"/>
            <a:ext cx="8461544"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dirty="0" smtClean="0"/>
              <a:t>The </a:t>
            </a:r>
            <a:r>
              <a:rPr lang="en-GB" dirty="0">
                <a:solidFill>
                  <a:srgbClr val="0070C0"/>
                </a:solidFill>
              </a:rPr>
              <a:t>flu kills </a:t>
            </a:r>
            <a:r>
              <a:rPr lang="en-GB" dirty="0" smtClean="0">
                <a:solidFill>
                  <a:srgbClr val="0070C0"/>
                </a:solidFill>
              </a:rPr>
              <a:t>11,000 </a:t>
            </a:r>
            <a:r>
              <a:rPr lang="en-GB" dirty="0">
                <a:solidFill>
                  <a:srgbClr val="0070C0"/>
                </a:solidFill>
              </a:rPr>
              <a:t>people </a:t>
            </a:r>
            <a:r>
              <a:rPr lang="en-GB" dirty="0" smtClean="0"/>
              <a:t>on average every year and many more people need hospital care. </a:t>
            </a:r>
            <a:r>
              <a:rPr lang="en-GB" dirty="0"/>
              <a:t/>
            </a:r>
            <a:br>
              <a:rPr lang="en-GB" dirty="0"/>
            </a:br>
            <a:endParaRPr lang="en-GB" dirty="0"/>
          </a:p>
          <a:p>
            <a:r>
              <a:rPr lang="en-GB" dirty="0"/>
              <a:t>There’s </a:t>
            </a:r>
            <a:r>
              <a:rPr lang="en-GB" u="sng" dirty="0">
                <a:solidFill>
                  <a:srgbClr val="0072C6"/>
                </a:solidFill>
              </a:rPr>
              <a:t>no just </a:t>
            </a:r>
            <a:r>
              <a:rPr lang="en-GB" dirty="0"/>
              <a:t>about it.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28864"/>
            <a:ext cx="1544856" cy="143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052850"/>
            <a:ext cx="953542" cy="8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814" y="2659434"/>
            <a:ext cx="20859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886" y="391139"/>
            <a:ext cx="1346912" cy="1254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631" y="4365104"/>
            <a:ext cx="1343664" cy="125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998" y="130237"/>
            <a:ext cx="953542" cy="8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946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3</a:t>
            </a:fld>
            <a:endParaRPr lang="en-GB" dirty="0"/>
          </a:p>
        </p:txBody>
      </p:sp>
      <p:sp>
        <p:nvSpPr>
          <p:cNvPr id="6" name="Title 1"/>
          <p:cNvSpPr txBox="1">
            <a:spLocks/>
          </p:cNvSpPr>
          <p:nvPr/>
        </p:nvSpPr>
        <p:spPr>
          <a:xfrm>
            <a:off x="1193615" y="1268760"/>
            <a:ext cx="6815992"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dirty="0"/>
              <a:t>The flu </a:t>
            </a:r>
            <a:r>
              <a:rPr lang="en-GB" dirty="0">
                <a:solidFill>
                  <a:srgbClr val="0070C0"/>
                </a:solidFill>
              </a:rPr>
              <a:t>virus spreads from person to </a:t>
            </a:r>
            <a:r>
              <a:rPr lang="en-GB" dirty="0" smtClean="0">
                <a:solidFill>
                  <a:srgbClr val="0070C0"/>
                </a:solidFill>
              </a:rPr>
              <a:t>person</a:t>
            </a:r>
            <a:r>
              <a:rPr lang="en-GB" dirty="0"/>
              <a:t> </a:t>
            </a:r>
            <a:r>
              <a:rPr lang="en-GB" dirty="0" smtClean="0"/>
              <a:t>and some people won’t show symptoms.</a:t>
            </a:r>
            <a:endParaRPr lang="en-GB" dirty="0">
              <a:solidFill>
                <a:srgbClr val="0070C0"/>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725" y="3284984"/>
            <a:ext cx="1034453" cy="9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8725" y="3974701"/>
            <a:ext cx="1765723" cy="133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1824" y="3982808"/>
            <a:ext cx="1231746" cy="147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6544" y="3982808"/>
            <a:ext cx="1180661" cy="141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371" y="4405827"/>
            <a:ext cx="1034453" cy="9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914" y="3918101"/>
            <a:ext cx="1092943" cy="145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9812" y="4084151"/>
            <a:ext cx="902438" cy="84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9309" y="4755043"/>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76" y="4031877"/>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016" y="3684388"/>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4597" y="3920709"/>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3445" y="5338778"/>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6473" y="3051271"/>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8438" y="2711737"/>
            <a:ext cx="866296" cy="80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594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4</a:t>
            </a:fld>
            <a:endParaRPr lang="en-GB" dirty="0"/>
          </a:p>
        </p:txBody>
      </p:sp>
      <p:sp>
        <p:nvSpPr>
          <p:cNvPr id="6" name="Title 1"/>
          <p:cNvSpPr txBox="1">
            <a:spLocks/>
          </p:cNvSpPr>
          <p:nvPr/>
        </p:nvSpPr>
        <p:spPr>
          <a:xfrm>
            <a:off x="374840" y="548054"/>
            <a:ext cx="8461544"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endParaRPr lang="en-GB" dirty="0" smtClean="0">
              <a:solidFill>
                <a:srgbClr val="0072C6"/>
              </a:solidFill>
            </a:endParaRPr>
          </a:p>
          <a:p>
            <a:r>
              <a:rPr lang="en-GB" dirty="0" smtClean="0"/>
              <a:t>Some people are </a:t>
            </a:r>
            <a:r>
              <a:rPr lang="en-GB" dirty="0"/>
              <a:t>more likely to develop potentially </a:t>
            </a:r>
            <a:r>
              <a:rPr lang="en-GB" dirty="0">
                <a:solidFill>
                  <a:srgbClr val="0072C6"/>
                </a:solidFill>
              </a:rPr>
              <a:t>serious complications of flu</a:t>
            </a:r>
            <a:r>
              <a:rPr lang="en-GB" dirty="0"/>
              <a:t>, such as pneumonia </a:t>
            </a:r>
            <a:endParaRPr lang="en-GB" dirty="0" smtClean="0"/>
          </a:p>
          <a:p>
            <a:r>
              <a:rPr lang="en-GB" dirty="0" smtClean="0"/>
              <a:t>(</a:t>
            </a:r>
            <a:r>
              <a:rPr lang="en-GB" dirty="0"/>
              <a:t>a lung infection</a:t>
            </a:r>
            <a:r>
              <a:rPr lang="en-GB" dirty="0" smtClean="0"/>
              <a:t>):</a:t>
            </a:r>
            <a:endParaRPr lang="en-GB"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763" y="2740847"/>
            <a:ext cx="1180661" cy="141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56" y="2772306"/>
            <a:ext cx="1181050" cy="15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3631756"/>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0029" y="264981"/>
            <a:ext cx="806355" cy="75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2935606"/>
            <a:ext cx="1080120" cy="142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3016" y="4703523"/>
            <a:ext cx="2572800" cy="707886"/>
          </a:xfrm>
          <a:prstGeom prst="rect">
            <a:avLst/>
          </a:prstGeom>
          <a:noFill/>
        </p:spPr>
        <p:txBody>
          <a:bodyPr wrap="square" rtlCol="0">
            <a:spAutoFit/>
          </a:bodyPr>
          <a:lstStyle/>
          <a:p>
            <a:pPr algn="ctr"/>
            <a:r>
              <a:rPr lang="en-GB" sz="2000" dirty="0" smtClean="0"/>
              <a:t>Anyone </a:t>
            </a:r>
            <a:r>
              <a:rPr lang="en-GB" sz="2000" u="sng" dirty="0" smtClean="0"/>
              <a:t>aged 65 and over</a:t>
            </a:r>
            <a:endParaRPr lang="en-GB" sz="2000" u="sng" dirty="0"/>
          </a:p>
        </p:txBody>
      </p:sp>
      <p:sp>
        <p:nvSpPr>
          <p:cNvPr id="22" name="TextBox 21"/>
          <p:cNvSpPr txBox="1"/>
          <p:nvPr/>
        </p:nvSpPr>
        <p:spPr>
          <a:xfrm>
            <a:off x="3480642" y="4152084"/>
            <a:ext cx="2572800" cy="1323439"/>
          </a:xfrm>
          <a:prstGeom prst="rect">
            <a:avLst/>
          </a:prstGeom>
          <a:noFill/>
        </p:spPr>
        <p:txBody>
          <a:bodyPr wrap="square" rtlCol="0">
            <a:spAutoFit/>
          </a:bodyPr>
          <a:lstStyle/>
          <a:p>
            <a:pPr algn="ctr"/>
            <a:r>
              <a:rPr lang="en-GB" sz="2000" dirty="0" smtClean="0"/>
              <a:t>Children and adults with an </a:t>
            </a:r>
            <a:r>
              <a:rPr lang="en-GB" sz="2000" u="sng" dirty="0" smtClean="0"/>
              <a:t>underlying or long term health condition</a:t>
            </a:r>
            <a:endParaRPr lang="en-GB" sz="2000" u="sng" dirty="0"/>
          </a:p>
        </p:txBody>
      </p:sp>
      <p:sp>
        <p:nvSpPr>
          <p:cNvPr id="23" name="TextBox 22"/>
          <p:cNvSpPr txBox="1"/>
          <p:nvPr/>
        </p:nvSpPr>
        <p:spPr>
          <a:xfrm>
            <a:off x="6606720" y="4476012"/>
            <a:ext cx="2572800" cy="400110"/>
          </a:xfrm>
          <a:prstGeom prst="rect">
            <a:avLst/>
          </a:prstGeom>
          <a:noFill/>
        </p:spPr>
        <p:txBody>
          <a:bodyPr wrap="square" rtlCol="0">
            <a:spAutoFit/>
          </a:bodyPr>
          <a:lstStyle/>
          <a:p>
            <a:r>
              <a:rPr lang="en-GB" sz="2000" dirty="0" smtClean="0"/>
              <a:t>  </a:t>
            </a:r>
            <a:r>
              <a:rPr lang="en-GB" sz="2000" u="sng" dirty="0" smtClean="0"/>
              <a:t>Pregnant</a:t>
            </a:r>
            <a:r>
              <a:rPr lang="en-GB" sz="2000" dirty="0" smtClean="0"/>
              <a:t> women</a:t>
            </a:r>
            <a:endParaRPr lang="en-GB" sz="2000" dirty="0"/>
          </a:p>
        </p:txBody>
      </p:sp>
      <p:pic>
        <p:nvPicPr>
          <p:cNvPr id="2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619" y="3553045"/>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2921393"/>
            <a:ext cx="1028310" cy="89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4955" y="2770052"/>
            <a:ext cx="1237062" cy="106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0236" y="3352658"/>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681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5</a:t>
            </a:fld>
            <a:endParaRPr lang="en-GB" dirty="0"/>
          </a:p>
        </p:txBody>
      </p:sp>
      <p:sp>
        <p:nvSpPr>
          <p:cNvPr id="6" name="Title 1"/>
          <p:cNvSpPr txBox="1">
            <a:spLocks/>
          </p:cNvSpPr>
          <p:nvPr/>
        </p:nvSpPr>
        <p:spPr>
          <a:xfrm>
            <a:off x="1028965" y="1772816"/>
            <a:ext cx="7536912" cy="295232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dirty="0" smtClean="0"/>
              <a:t>It’s</a:t>
            </a:r>
            <a:r>
              <a:rPr lang="en-GB" dirty="0">
                <a:solidFill>
                  <a:srgbClr val="0072C6"/>
                </a:solidFill>
              </a:rPr>
              <a:t> recommended that </a:t>
            </a:r>
            <a:r>
              <a:rPr lang="en-GB" dirty="0" smtClean="0">
                <a:solidFill>
                  <a:srgbClr val="0072C6"/>
                </a:solidFill>
              </a:rPr>
              <a:t>people more at risk have</a:t>
            </a:r>
            <a:r>
              <a:rPr lang="en-GB" dirty="0">
                <a:solidFill>
                  <a:srgbClr val="0072C6"/>
                </a:solidFill>
              </a:rPr>
              <a:t> a flu vaccine every year </a:t>
            </a:r>
            <a:r>
              <a:rPr lang="en-GB" dirty="0"/>
              <a:t>to help protect them.</a:t>
            </a:r>
            <a:endParaRPr lang="en-GB" dirty="0">
              <a:solidFill>
                <a:srgbClr val="0070C0"/>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763" y="5189119"/>
            <a:ext cx="1180661" cy="141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56" y="5220578"/>
            <a:ext cx="1181050" cy="15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6080028"/>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383878"/>
            <a:ext cx="1080120" cy="142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619" y="6001317"/>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5369665"/>
            <a:ext cx="1028310" cy="89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4955" y="5218324"/>
            <a:ext cx="1237062" cy="106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0236" y="5800930"/>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841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6</a:t>
            </a:fld>
            <a:endParaRPr lang="en-GB" dirty="0"/>
          </a:p>
        </p:txBody>
      </p:sp>
      <p:sp>
        <p:nvSpPr>
          <p:cNvPr id="6" name="Title 1"/>
          <p:cNvSpPr txBox="1">
            <a:spLocks/>
          </p:cNvSpPr>
          <p:nvPr/>
        </p:nvSpPr>
        <p:spPr>
          <a:xfrm>
            <a:off x="598706" y="476672"/>
            <a:ext cx="7796809" cy="295232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dirty="0" smtClean="0">
                <a:solidFill>
                  <a:srgbClr val="0072C6"/>
                </a:solidFill>
              </a:rPr>
              <a:t>This year the NHS is offering the free flu jab to:</a:t>
            </a:r>
          </a:p>
          <a:p>
            <a:endParaRPr lang="en-GB" dirty="0" smtClean="0">
              <a:solidFill>
                <a:srgbClr val="0072C6"/>
              </a:solidFill>
            </a:endParaRPr>
          </a:p>
          <a:p>
            <a:pPr marL="342900" indent="-342900">
              <a:buClr>
                <a:srgbClr val="0072C6"/>
              </a:buClr>
              <a:buFont typeface="Arial" panose="020B0604020202020204" pitchFamily="34" charset="0"/>
              <a:buChar char="•"/>
            </a:pPr>
            <a:r>
              <a:rPr lang="en-GB" sz="2500" dirty="0" smtClean="0"/>
              <a:t>adults aged 65 </a:t>
            </a:r>
            <a:r>
              <a:rPr lang="en-GB" sz="2500" dirty="0"/>
              <a:t>and over</a:t>
            </a:r>
          </a:p>
          <a:p>
            <a:pPr marL="342900" indent="-342900">
              <a:buClr>
                <a:srgbClr val="0072C6"/>
              </a:buClr>
              <a:buFont typeface="Arial" panose="020B0604020202020204" pitchFamily="34" charset="0"/>
              <a:buChar char="•"/>
            </a:pPr>
            <a:r>
              <a:rPr lang="en-GB" sz="2500" dirty="0" smtClean="0"/>
              <a:t>adults and children with </a:t>
            </a:r>
            <a:r>
              <a:rPr lang="en-GB" sz="2500" dirty="0"/>
              <a:t>certain medical conditions </a:t>
            </a:r>
          </a:p>
          <a:p>
            <a:pPr marL="342900" indent="-342900">
              <a:buClr>
                <a:srgbClr val="0072C6"/>
              </a:buClr>
              <a:buFont typeface="Arial" panose="020B0604020202020204" pitchFamily="34" charset="0"/>
              <a:buChar char="•"/>
            </a:pPr>
            <a:r>
              <a:rPr lang="en-GB" sz="2500" dirty="0"/>
              <a:t>pregnant women</a:t>
            </a:r>
          </a:p>
          <a:p>
            <a:pPr marL="342900" indent="-342900">
              <a:buClr>
                <a:srgbClr val="0072C6"/>
              </a:buClr>
              <a:buFont typeface="Arial" panose="020B0604020202020204" pitchFamily="34" charset="0"/>
              <a:buChar char="•"/>
            </a:pPr>
            <a:r>
              <a:rPr lang="en-GB" sz="2500" dirty="0"/>
              <a:t>people living with someone who's at high risk from </a:t>
            </a:r>
            <a:r>
              <a:rPr lang="en-GB" sz="2500" dirty="0" smtClean="0"/>
              <a:t>coronavirus, on </a:t>
            </a:r>
            <a:r>
              <a:rPr lang="en-GB" sz="2500" dirty="0"/>
              <a:t>the NHS shielded patient </a:t>
            </a:r>
            <a:r>
              <a:rPr lang="en-GB" sz="2500" dirty="0" smtClean="0"/>
              <a:t>list</a:t>
            </a:r>
            <a:endParaRPr lang="en-GB" sz="2500" dirty="0"/>
          </a:p>
          <a:p>
            <a:pPr marL="342900" indent="-342900">
              <a:buClr>
                <a:srgbClr val="0072C6"/>
              </a:buClr>
              <a:buFont typeface="Arial" panose="020B0604020202020204" pitchFamily="34" charset="0"/>
              <a:buChar char="•"/>
            </a:pPr>
            <a:r>
              <a:rPr lang="en-GB" sz="2500" dirty="0"/>
              <a:t>children </a:t>
            </a:r>
            <a:endParaRPr lang="en-GB" sz="2500" dirty="0" smtClean="0"/>
          </a:p>
          <a:p>
            <a:pPr marL="1257300" lvl="2" indent="-342900">
              <a:buClr>
                <a:schemeClr val="tx2"/>
              </a:buClr>
              <a:buSzPct val="70000"/>
              <a:buFont typeface="Courier New" panose="02070309020205020404" pitchFamily="49" charset="0"/>
              <a:buChar char="o"/>
            </a:pPr>
            <a:r>
              <a:rPr lang="en-GB" sz="2500" dirty="0" smtClean="0"/>
              <a:t>aged </a:t>
            </a:r>
            <a:r>
              <a:rPr lang="en-GB" sz="2500" dirty="0"/>
              <a:t>2 and 3 </a:t>
            </a:r>
            <a:endParaRPr lang="en-GB" sz="2500" dirty="0" smtClean="0"/>
          </a:p>
          <a:p>
            <a:pPr marL="1257300" lvl="2" indent="-342900">
              <a:buClr>
                <a:schemeClr val="tx2"/>
              </a:buClr>
              <a:buSzPct val="70000"/>
              <a:buFont typeface="Courier New" panose="02070309020205020404" pitchFamily="49" charset="0"/>
              <a:buChar char="o"/>
            </a:pPr>
            <a:r>
              <a:rPr lang="en-GB" sz="2500" dirty="0" smtClean="0"/>
              <a:t>children </a:t>
            </a:r>
            <a:r>
              <a:rPr lang="en-GB" sz="2500" dirty="0"/>
              <a:t>in primary school</a:t>
            </a:r>
          </a:p>
          <a:p>
            <a:pPr marL="1257300" lvl="2" indent="-342900">
              <a:buClr>
                <a:schemeClr val="tx2"/>
              </a:buClr>
              <a:buSzPct val="70000"/>
              <a:buFont typeface="Courier New" panose="02070309020205020404" pitchFamily="49" charset="0"/>
              <a:buChar char="o"/>
            </a:pPr>
            <a:r>
              <a:rPr lang="en-GB" sz="2500" dirty="0"/>
              <a:t>children in year 7 (secondary school</a:t>
            </a:r>
            <a:r>
              <a:rPr lang="en-GB" sz="2500" dirty="0" smtClean="0"/>
              <a:t>)</a:t>
            </a:r>
            <a:endParaRPr lang="en-GB" sz="2500"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763" y="5189119"/>
            <a:ext cx="1180661" cy="141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56" y="5220578"/>
            <a:ext cx="1181050" cy="15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6080028"/>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383878"/>
            <a:ext cx="1080120" cy="142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619" y="6001317"/>
            <a:ext cx="465283" cy="4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5369665"/>
            <a:ext cx="1028310" cy="89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4955" y="5218324"/>
            <a:ext cx="1237062" cy="106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0236" y="5800930"/>
            <a:ext cx="501796" cy="4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505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7</a:t>
            </a:fld>
            <a:endParaRPr lang="en-GB" dirty="0"/>
          </a:p>
        </p:txBody>
      </p:sp>
      <p:sp>
        <p:nvSpPr>
          <p:cNvPr id="3" name="Title 2"/>
          <p:cNvSpPr>
            <a:spLocks noGrp="1"/>
          </p:cNvSpPr>
          <p:nvPr>
            <p:ph type="ctrTitle"/>
          </p:nvPr>
        </p:nvSpPr>
        <p:spPr>
          <a:xfrm>
            <a:off x="467544" y="620688"/>
            <a:ext cx="8375998" cy="792088"/>
          </a:xfrm>
        </p:spPr>
        <p:txBody>
          <a:bodyPr>
            <a:noAutofit/>
          </a:bodyPr>
          <a:lstStyle/>
          <a:p>
            <a:r>
              <a:rPr lang="en-GB" dirty="0" smtClean="0">
                <a:solidFill>
                  <a:srgbClr val="0072C6"/>
                </a:solidFill>
              </a:rPr>
              <a:t>Getting your free flu jab</a:t>
            </a:r>
            <a:br>
              <a:rPr lang="en-GB" dirty="0" smtClean="0">
                <a:solidFill>
                  <a:srgbClr val="0072C6"/>
                </a:solidFill>
              </a:rPr>
            </a:br>
            <a:r>
              <a:rPr lang="en-GB" dirty="0">
                <a:solidFill>
                  <a:srgbClr val="0072C6"/>
                </a:solidFill>
              </a:rPr>
              <a:t/>
            </a:r>
            <a:br>
              <a:rPr lang="en-GB" dirty="0">
                <a:solidFill>
                  <a:srgbClr val="0072C6"/>
                </a:solidFill>
              </a:rPr>
            </a:b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937377"/>
            <a:ext cx="2768724" cy="195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1494417"/>
            <a:ext cx="8280920" cy="3416320"/>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GB" sz="2400" dirty="0"/>
              <a:t>Your GP practice will </a:t>
            </a:r>
            <a:r>
              <a:rPr lang="en-GB" sz="2400" dirty="0">
                <a:solidFill>
                  <a:srgbClr val="0072C6"/>
                </a:solidFill>
              </a:rPr>
              <a:t>contact you by letter or text </a:t>
            </a:r>
            <a:r>
              <a:rPr lang="en-GB" sz="2400" dirty="0"/>
              <a:t>to book </a:t>
            </a:r>
            <a:r>
              <a:rPr lang="en-GB" sz="2400" dirty="0" smtClean="0"/>
              <a:t>in.</a:t>
            </a:r>
          </a:p>
          <a:p>
            <a:pPr marL="285750" indent="-285750">
              <a:buClr>
                <a:schemeClr val="tx2"/>
              </a:buClr>
              <a:buFont typeface="Arial" panose="020B0604020202020204" pitchFamily="34" charset="0"/>
              <a:buChar char="•"/>
            </a:pPr>
            <a:endParaRPr lang="en-GB" sz="2400" dirty="0" smtClean="0"/>
          </a:p>
          <a:p>
            <a:pPr marL="285750" indent="-285750">
              <a:buClr>
                <a:schemeClr val="tx2"/>
              </a:buClr>
              <a:buFont typeface="Arial" panose="020B0604020202020204" pitchFamily="34" charset="0"/>
              <a:buChar char="•"/>
            </a:pPr>
            <a:r>
              <a:rPr lang="en-GB" sz="2400" dirty="0" smtClean="0"/>
              <a:t>Invites </a:t>
            </a:r>
            <a:r>
              <a:rPr lang="en-GB" sz="2400" dirty="0"/>
              <a:t>are </a:t>
            </a:r>
            <a:r>
              <a:rPr lang="en-GB" sz="2400" dirty="0">
                <a:solidFill>
                  <a:schemeClr val="tx2"/>
                </a:solidFill>
              </a:rPr>
              <a:t>from the end of September</a:t>
            </a:r>
            <a:r>
              <a:rPr lang="en-GB" sz="2400" dirty="0"/>
              <a:t> throughout the flu season. You can </a:t>
            </a:r>
            <a:r>
              <a:rPr lang="en-GB" sz="2400" dirty="0">
                <a:solidFill>
                  <a:schemeClr val="tx2"/>
                </a:solidFill>
              </a:rPr>
              <a:t>Contact your GP </a:t>
            </a:r>
            <a:r>
              <a:rPr lang="en-GB" sz="2400" dirty="0"/>
              <a:t>to find out when you will receive it. </a:t>
            </a:r>
            <a:endParaRPr lang="en-GB" sz="2400" dirty="0" smtClean="0"/>
          </a:p>
          <a:p>
            <a:pPr marL="285750" indent="-285750">
              <a:buClr>
                <a:schemeClr val="tx2"/>
              </a:buClr>
              <a:buFont typeface="Arial" panose="020B0604020202020204" pitchFamily="34" charset="0"/>
              <a:buChar char="•"/>
            </a:pPr>
            <a:endParaRPr lang="en-GB" sz="2400" dirty="0" smtClean="0"/>
          </a:p>
          <a:p>
            <a:pPr marL="285750" indent="-285750">
              <a:buClr>
                <a:schemeClr val="tx2"/>
              </a:buClr>
              <a:buFont typeface="Arial" panose="020B0604020202020204" pitchFamily="34" charset="0"/>
              <a:buChar char="•"/>
            </a:pPr>
            <a:r>
              <a:rPr lang="en-GB" sz="2400" dirty="0" smtClean="0"/>
              <a:t>You </a:t>
            </a:r>
            <a:r>
              <a:rPr lang="en-GB" sz="2400" dirty="0"/>
              <a:t>can </a:t>
            </a:r>
            <a:r>
              <a:rPr lang="en-GB" sz="2400" dirty="0">
                <a:solidFill>
                  <a:srgbClr val="0072C6"/>
                </a:solidFill>
              </a:rPr>
              <a:t>book an appointment at your local </a:t>
            </a:r>
            <a:r>
              <a:rPr lang="en-GB" sz="2400" dirty="0" smtClean="0">
                <a:solidFill>
                  <a:srgbClr val="0072C6"/>
                </a:solidFill>
              </a:rPr>
              <a:t>pharmacy</a:t>
            </a:r>
            <a:r>
              <a:rPr lang="en-GB" sz="2400" dirty="0" smtClean="0"/>
              <a:t> if you’re over 18.</a:t>
            </a:r>
            <a:endParaRPr lang="en-GB" sz="2400" dirty="0"/>
          </a:p>
        </p:txBody>
      </p:sp>
    </p:spTree>
    <p:extLst>
      <p:ext uri="{BB962C8B-B14F-4D97-AF65-F5344CB8AC3E}">
        <p14:creationId xmlns:p14="http://schemas.microsoft.com/office/powerpoint/2010/main" val="255176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8</a:t>
            </a:fld>
            <a:endParaRPr lang="en-GB" dirty="0"/>
          </a:p>
        </p:txBody>
      </p:sp>
      <p:sp>
        <p:nvSpPr>
          <p:cNvPr id="3" name="Title 2"/>
          <p:cNvSpPr>
            <a:spLocks noGrp="1"/>
          </p:cNvSpPr>
          <p:nvPr>
            <p:ph type="ctrTitle"/>
          </p:nvPr>
        </p:nvSpPr>
        <p:spPr>
          <a:xfrm>
            <a:off x="395536" y="620688"/>
            <a:ext cx="8375998" cy="4608512"/>
          </a:xfrm>
        </p:spPr>
        <p:txBody>
          <a:bodyPr/>
          <a:lstStyle/>
          <a:p>
            <a:r>
              <a:rPr lang="en-GB" b="1" dirty="0"/>
              <a:t>	</a:t>
            </a:r>
            <a:r>
              <a:rPr lang="en-GB" b="1" dirty="0" smtClean="0"/>
              <a:t>	</a:t>
            </a:r>
            <a:r>
              <a:rPr lang="en-GB" dirty="0" smtClean="0">
                <a:solidFill>
                  <a:srgbClr val="0072C6"/>
                </a:solidFill>
              </a:rPr>
              <a:t>Questions and answers…...</a:t>
            </a:r>
            <a:endParaRPr lang="en-GB" dirty="0">
              <a:solidFill>
                <a:srgbClr val="0072C6"/>
              </a:solidFill>
            </a:endParaRP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74753"/>
            <a:ext cx="5080422" cy="3582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193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9</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109" y="2265162"/>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a:spLocks noGrp="1"/>
          </p:cNvSpPr>
          <p:nvPr>
            <p:ph type="ctrTitle"/>
          </p:nvPr>
        </p:nvSpPr>
        <p:spPr>
          <a:xfrm>
            <a:off x="409759" y="260648"/>
            <a:ext cx="5242361" cy="5472608"/>
          </a:xfrm>
        </p:spPr>
        <p:txBody>
          <a:bodyPr>
            <a:normAutofit fontScale="90000"/>
          </a:bodyPr>
          <a:lstStyle/>
          <a:p>
            <a:r>
              <a:rPr lang="en-GB" dirty="0" smtClean="0">
                <a:solidFill>
                  <a:srgbClr val="0072C6"/>
                </a:solidFill>
              </a:rPr>
              <a:t>Will the flu jab protect me against Covid-19? </a:t>
            </a:r>
            <a:r>
              <a:rPr lang="en-GB" sz="2400" dirty="0" smtClean="0"/>
              <a:t>No </a:t>
            </a:r>
            <a:r>
              <a:rPr lang="en-GB" sz="2400" dirty="0"/>
              <a:t>just the flu</a:t>
            </a:r>
            <a:r>
              <a:rPr lang="en-GB" sz="2400" dirty="0" smtClean="0"/>
              <a:t>.</a:t>
            </a:r>
            <a:br>
              <a:rPr lang="en-GB" sz="2400" dirty="0" smtClean="0"/>
            </a:br>
            <a:r>
              <a:rPr lang="en-GB" sz="2400" dirty="0" smtClean="0"/>
              <a:t/>
            </a:r>
            <a:br>
              <a:rPr lang="en-GB" sz="2400" dirty="0" smtClean="0"/>
            </a:br>
            <a:r>
              <a:rPr lang="en-GB" dirty="0" smtClean="0">
                <a:solidFill>
                  <a:srgbClr val="0072C6"/>
                </a:solidFill>
              </a:rPr>
              <a:t>How will  I know if I have flu or </a:t>
            </a:r>
            <a:r>
              <a:rPr lang="en-GB" dirty="0" err="1" smtClean="0">
                <a:solidFill>
                  <a:srgbClr val="0072C6"/>
                </a:solidFill>
              </a:rPr>
              <a:t>Covid</a:t>
            </a:r>
            <a:r>
              <a:rPr lang="en-GB" dirty="0" smtClean="0">
                <a:solidFill>
                  <a:srgbClr val="0072C6"/>
                </a:solidFill>
              </a:rPr>
              <a:t>? </a:t>
            </a:r>
            <a:r>
              <a:rPr lang="en-GB" sz="2400" dirty="0" smtClean="0"/>
              <a:t>Both have similar symptoms</a:t>
            </a:r>
            <a:br>
              <a:rPr lang="en-GB" sz="2400" dirty="0" smtClean="0"/>
            </a:br>
            <a:r>
              <a:rPr lang="en-GB" sz="2400" dirty="0" smtClean="0"/>
              <a:t>so </a:t>
            </a:r>
            <a:r>
              <a:rPr lang="en-GB" sz="2400" dirty="0"/>
              <a:t>it </a:t>
            </a:r>
            <a:r>
              <a:rPr lang="en-GB" sz="2400" dirty="0" smtClean="0"/>
              <a:t>may </a:t>
            </a:r>
            <a:r>
              <a:rPr lang="en-GB" sz="2400" dirty="0"/>
              <a:t>be difficult to tell. For this reason, it’s really important that you have </a:t>
            </a:r>
            <a:r>
              <a:rPr lang="en-GB" sz="2400" dirty="0" smtClean="0"/>
              <a:t>your vaccination </a:t>
            </a:r>
            <a:r>
              <a:rPr lang="en-GB" sz="2400" dirty="0"/>
              <a:t>if you are eligible</a:t>
            </a:r>
            <a:r>
              <a:rPr lang="en-GB" sz="2400" dirty="0" smtClean="0"/>
              <a:t>.</a:t>
            </a:r>
            <a:br>
              <a:rPr lang="en-GB" sz="2400" dirty="0" smtClean="0"/>
            </a:br>
            <a:r>
              <a:rPr lang="en-GB" sz="2400" dirty="0"/>
              <a:t/>
            </a:r>
            <a:br>
              <a:rPr lang="en-GB" sz="2400" dirty="0"/>
            </a:br>
            <a:r>
              <a:rPr lang="en-GB" dirty="0" smtClean="0">
                <a:solidFill>
                  <a:srgbClr val="0072C6"/>
                </a:solidFill>
              </a:rPr>
              <a:t>Is the vaccine stronger this year? </a:t>
            </a:r>
            <a:r>
              <a:rPr lang="en-GB" sz="2400" dirty="0" smtClean="0"/>
              <a:t>No, </a:t>
            </a:r>
            <a:r>
              <a:rPr lang="en-GB" sz="2400" dirty="0"/>
              <a:t>t</a:t>
            </a:r>
            <a:r>
              <a:rPr lang="en-GB" sz="2400" dirty="0" smtClean="0"/>
              <a:t>his </a:t>
            </a:r>
            <a:r>
              <a:rPr lang="en-GB" sz="2400" dirty="0"/>
              <a:t>year’s vaccine has been designed to target this season’s strain </a:t>
            </a:r>
            <a:r>
              <a:rPr lang="en-GB" sz="2400" dirty="0" smtClean="0"/>
              <a:t/>
            </a:r>
            <a:br>
              <a:rPr lang="en-GB" sz="2400" dirty="0" smtClean="0"/>
            </a:br>
            <a:r>
              <a:rPr lang="en-GB" sz="2400" dirty="0" smtClean="0"/>
              <a:t>of </a:t>
            </a:r>
            <a:r>
              <a:rPr lang="en-GB" sz="2400" dirty="0"/>
              <a:t>flu, as </a:t>
            </a:r>
            <a:r>
              <a:rPr lang="en-GB" sz="2400" dirty="0" smtClean="0"/>
              <a:t>with every year. </a:t>
            </a:r>
            <a:br>
              <a:rPr lang="en-GB" sz="2400" dirty="0" smtClean="0"/>
            </a:br>
            <a:r>
              <a:rPr lang="en-GB" sz="2400" dirty="0" smtClean="0"/>
              <a:t>	</a:t>
            </a:r>
            <a:endParaRPr lang="en-GB" sz="2700" dirty="0">
              <a:solidFill>
                <a:srgbClr val="0072C6"/>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860" y="3909636"/>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228" y="620688"/>
            <a:ext cx="1617691" cy="16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426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a:themeElements>
    <a:clrScheme name="S&amp;T colours">
      <a:dk1>
        <a:sysClr val="windowText" lastClr="000000"/>
      </a:dk1>
      <a:lt1>
        <a:sysClr val="window" lastClr="FFFFFF"/>
      </a:lt1>
      <a:dk2>
        <a:srgbClr val="005EB8"/>
      </a:dk2>
      <a:lt2>
        <a:srgbClr val="EEECE1"/>
      </a:lt2>
      <a:accent1>
        <a:srgbClr val="005EB8"/>
      </a:accent1>
      <a:accent2>
        <a:srgbClr val="006647"/>
      </a:accent2>
      <a:accent3>
        <a:srgbClr val="330072"/>
      </a:accent3>
      <a:accent4>
        <a:srgbClr val="AE2573"/>
      </a:accent4>
      <a:accent5>
        <a:srgbClr val="ED8B00"/>
      </a:accent5>
      <a:accent6>
        <a:srgbClr val="FFFFFF"/>
      </a:accent6>
      <a:hlink>
        <a:srgbClr val="0000FF"/>
      </a:hlink>
      <a:folHlink>
        <a:srgbClr val="800080"/>
      </a:folHlink>
    </a:clrScheme>
    <a:fontScheme name="S&am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730</TotalTime>
  <Words>281</Words>
  <Application>Microsoft Office PowerPoint</Application>
  <PresentationFormat>On-screen Show (4:3)</PresentationFormat>
  <Paragraphs>54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PowerPoint template</vt:lpstr>
      <vt:lpstr>PowerPoint Presentation</vt:lpstr>
      <vt:lpstr>PowerPoint Presentation</vt:lpstr>
      <vt:lpstr>PowerPoint Presentation</vt:lpstr>
      <vt:lpstr>PowerPoint Presentation</vt:lpstr>
      <vt:lpstr>PowerPoint Presentation</vt:lpstr>
      <vt:lpstr>PowerPoint Presentation</vt:lpstr>
      <vt:lpstr>Getting your free flu jab  </vt:lpstr>
      <vt:lpstr>  Questions and answers…...</vt:lpstr>
      <vt:lpstr>Will the flu jab protect me against Covid-19? No just the flu.  How will  I know if I have flu or Covid? Both have similar symptoms so it may be difficult to tell. For this reason, it’s really important that you have your vaccination if you are eligible.  Is the vaccine stronger this year? No, this year’s vaccine has been designed to target this season’s strain  of flu, as with every year.   </vt:lpstr>
      <vt:lpstr>Where will I have the jab? Your GP practice, health centre or pharmacy, details will be in your invite.   Is the flu vaccination safe? Flu vaccine is the best protection we have  against this virus and studies have  shown that it does help to prevent flu.  Are there side effects?  Possibly a mild temperature, sore arm  or slight muscle aches for a day or so. This is entirely normal. Serious allergic reactions are rare.     </vt:lpstr>
      <vt:lpstr>Is gelatine used in the flu vacine?  The nasal spray vaccine that protects children against flu contains porcine gelatin. This is offered to children as it is more effective than the injected vaccine.   Why? Porcine gelatine is used in vaccines as a stabiliser – to ensure that the vaccine is safe when it is stored. Unlike the gelatine used in foods, the product used in vaccines is purified and broken down into very small molecules.   Is there an alternative? If your child is at high risk and can’t have the nasal vaccine they should have the injection.  </vt:lpstr>
      <vt:lpstr>           </vt:lpstr>
      <vt:lpstr>PowerPoint Presentation</vt:lpstr>
      <vt:lpstr>Need more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Karen Garnham</dc:creator>
  <cp:lastModifiedBy>Sarah Flynn</cp:lastModifiedBy>
  <cp:revision>32</cp:revision>
  <dcterms:created xsi:type="dcterms:W3CDTF">2018-04-03T15:38:57Z</dcterms:created>
  <dcterms:modified xsi:type="dcterms:W3CDTF">2020-09-16T13:32:26Z</dcterms:modified>
</cp:coreProperties>
</file>